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45" r:id="rId2"/>
  </p:sldMasterIdLst>
  <p:notesMasterIdLst>
    <p:notesMasterId r:id="rId21"/>
  </p:notesMasterIdLst>
  <p:sldIdLst>
    <p:sldId id="777" r:id="rId3"/>
    <p:sldId id="1206" r:id="rId4"/>
    <p:sldId id="1194" r:id="rId5"/>
    <p:sldId id="1204" r:id="rId6"/>
    <p:sldId id="1203" r:id="rId7"/>
    <p:sldId id="865" r:id="rId8"/>
    <p:sldId id="863" r:id="rId9"/>
    <p:sldId id="1193" r:id="rId10"/>
    <p:sldId id="1164" r:id="rId11"/>
    <p:sldId id="1168" r:id="rId12"/>
    <p:sldId id="1205" r:id="rId13"/>
    <p:sldId id="1207" r:id="rId14"/>
    <p:sldId id="1209" r:id="rId15"/>
    <p:sldId id="1153" r:id="rId16"/>
    <p:sldId id="1169" r:id="rId17"/>
    <p:sldId id="1183" r:id="rId18"/>
    <p:sldId id="1177" r:id="rId19"/>
    <p:sldId id="1172" r:id="rId20"/>
  </p:sldIdLst>
  <p:sldSz cx="12192000" cy="6858000"/>
  <p:notesSz cx="7016750" cy="9302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6699"/>
    <a:srgbClr val="00FFFF"/>
    <a:srgbClr val="336699"/>
    <a:srgbClr val="3399FF"/>
    <a:srgbClr val="4BBFF3"/>
    <a:srgbClr val="000099"/>
    <a:srgbClr val="99FFCC"/>
    <a:srgbClr val="030E1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33" autoAdjust="0"/>
    <p:restoredTop sz="84540" autoAdjust="0"/>
  </p:normalViewPr>
  <p:slideViewPr>
    <p:cSldViewPr>
      <p:cViewPr varScale="1">
        <p:scale>
          <a:sx n="88" d="100"/>
          <a:sy n="88" d="100"/>
        </p:scale>
        <p:origin x="87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-42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igsareebgslsbs1\Users\MVinson\MyDocuments\R\Scripts\DNR%20Cisco\CatchCompositionByAgeClas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90682247338867"/>
          <c:y val="4.2749529190207157E-2"/>
          <c:w val="0.85267294311840092"/>
          <c:h val="0.7651529905277847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CatchYears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5"/>
            <c:spPr>
              <a:solidFill>
                <a:srgbClr val="006699"/>
              </a:solidFill>
              <a:ln w="9525">
                <a:solidFill>
                  <a:srgbClr val="FFCCFF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0"/>
            <c:trendlineLbl>
              <c:layout>
                <c:manualLayout>
                  <c:x val="1.1898098272421633E-2"/>
                  <c:y val="0.33651440933348492"/>
                </c:manualLayout>
              </c:layout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anskrit Text" panose="02020503050405020304" pitchFamily="18" charset="0"/>
                      <a:ea typeface="+mn-ea"/>
                      <a:cs typeface="Sanskrit Text" panose="02020503050405020304" pitchFamily="18" charset="0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Sheet1!$D$2:$D$42</c:f>
              <c:numCache>
                <c:formatCode>General</c:formatCode>
                <c:ptCount val="41"/>
                <c:pt idx="0">
                  <c:v>6.3</c:v>
                </c:pt>
                <c:pt idx="1">
                  <c:v>0.11</c:v>
                </c:pt>
                <c:pt idx="2">
                  <c:v>13.48</c:v>
                </c:pt>
                <c:pt idx="3">
                  <c:v>0.16</c:v>
                </c:pt>
                <c:pt idx="4">
                  <c:v>0.05</c:v>
                </c:pt>
                <c:pt idx="5">
                  <c:v>21.76</c:v>
                </c:pt>
                <c:pt idx="6">
                  <c:v>748.02</c:v>
                </c:pt>
                <c:pt idx="7">
                  <c:v>68.92</c:v>
                </c:pt>
                <c:pt idx="8">
                  <c:v>5.44</c:v>
                </c:pt>
                <c:pt idx="9">
                  <c:v>0.52</c:v>
                </c:pt>
                <c:pt idx="10">
                  <c:v>226.8</c:v>
                </c:pt>
                <c:pt idx="11">
                  <c:v>425.64</c:v>
                </c:pt>
                <c:pt idx="12">
                  <c:v>236.87</c:v>
                </c:pt>
                <c:pt idx="13">
                  <c:v>9.08</c:v>
                </c:pt>
                <c:pt idx="14">
                  <c:v>3.34</c:v>
                </c:pt>
                <c:pt idx="15">
                  <c:v>0.76</c:v>
                </c:pt>
                <c:pt idx="16">
                  <c:v>1.47</c:v>
                </c:pt>
                <c:pt idx="17">
                  <c:v>0.96</c:v>
                </c:pt>
                <c:pt idx="18">
                  <c:v>11.09</c:v>
                </c:pt>
                <c:pt idx="19">
                  <c:v>1.18</c:v>
                </c:pt>
                <c:pt idx="20">
                  <c:v>90.63</c:v>
                </c:pt>
                <c:pt idx="21">
                  <c:v>3.85</c:v>
                </c:pt>
                <c:pt idx="22">
                  <c:v>0.84</c:v>
                </c:pt>
                <c:pt idx="23">
                  <c:v>0.53</c:v>
                </c:pt>
                <c:pt idx="24">
                  <c:v>33.229999999999997</c:v>
                </c:pt>
                <c:pt idx="25">
                  <c:v>175.35</c:v>
                </c:pt>
                <c:pt idx="26">
                  <c:v>8.35</c:v>
                </c:pt>
                <c:pt idx="27">
                  <c:v>18.579999999999998</c:v>
                </c:pt>
                <c:pt idx="28">
                  <c:v>0.43</c:v>
                </c:pt>
                <c:pt idx="29">
                  <c:v>0.21</c:v>
                </c:pt>
                <c:pt idx="30">
                  <c:v>0.27</c:v>
                </c:pt>
                <c:pt idx="31">
                  <c:v>16.48</c:v>
                </c:pt>
                <c:pt idx="32">
                  <c:v>0.3</c:v>
                </c:pt>
                <c:pt idx="33">
                  <c:v>0.03</c:v>
                </c:pt>
                <c:pt idx="34">
                  <c:v>0.17</c:v>
                </c:pt>
                <c:pt idx="35">
                  <c:v>0.01</c:v>
                </c:pt>
                <c:pt idx="36">
                  <c:v>14.31</c:v>
                </c:pt>
                <c:pt idx="37">
                  <c:v>4.99</c:v>
                </c:pt>
                <c:pt idx="38">
                  <c:v>1.37</c:v>
                </c:pt>
                <c:pt idx="39">
                  <c:v>0.01</c:v>
                </c:pt>
                <c:pt idx="40">
                  <c:v>0.31</c:v>
                </c:pt>
              </c:numCache>
            </c:numRef>
          </c:xVal>
          <c:yVal>
            <c:numRef>
              <c:f>Sheet1!$E$2:$E$42</c:f>
              <c:numCache>
                <c:formatCode>General</c:formatCode>
                <c:ptCount val="41"/>
                <c:pt idx="5">
                  <c:v>10</c:v>
                </c:pt>
                <c:pt idx="6">
                  <c:v>16</c:v>
                </c:pt>
                <c:pt idx="7">
                  <c:v>12</c:v>
                </c:pt>
                <c:pt idx="8">
                  <c:v>6</c:v>
                </c:pt>
                <c:pt idx="9">
                  <c:v>8</c:v>
                </c:pt>
                <c:pt idx="10">
                  <c:v>13</c:v>
                </c:pt>
                <c:pt idx="11">
                  <c:v>19</c:v>
                </c:pt>
                <c:pt idx="12">
                  <c:v>17</c:v>
                </c:pt>
                <c:pt idx="13">
                  <c:v>10</c:v>
                </c:pt>
                <c:pt idx="14">
                  <c:v>4</c:v>
                </c:pt>
                <c:pt idx="15">
                  <c:v>3</c:v>
                </c:pt>
                <c:pt idx="16">
                  <c:v>3</c:v>
                </c:pt>
                <c:pt idx="17">
                  <c:v>2</c:v>
                </c:pt>
                <c:pt idx="18">
                  <c:v>5</c:v>
                </c:pt>
                <c:pt idx="19">
                  <c:v>7</c:v>
                </c:pt>
                <c:pt idx="20">
                  <c:v>18</c:v>
                </c:pt>
                <c:pt idx="22">
                  <c:v>4</c:v>
                </c:pt>
                <c:pt idx="23">
                  <c:v>2</c:v>
                </c:pt>
                <c:pt idx="24">
                  <c:v>5</c:v>
                </c:pt>
                <c:pt idx="25">
                  <c:v>13</c:v>
                </c:pt>
                <c:pt idx="26">
                  <c:v>11</c:v>
                </c:pt>
                <c:pt idx="2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01D-4014-BE69-396659E86F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1064520"/>
        <c:axId val="261068456"/>
      </c:scatterChart>
      <c:valAx>
        <c:axId val="261064520"/>
        <c:scaling>
          <c:logBase val="10"/>
          <c:orientation val="minMax"/>
          <c:min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anskrit Text" panose="02020503050405020304" pitchFamily="18" charset="0"/>
                    <a:ea typeface="+mn-ea"/>
                    <a:cs typeface="Sanskrit Text" panose="02020503050405020304" pitchFamily="18" charset="0"/>
                  </a:defRPr>
                </a:pPr>
                <a:r>
                  <a:rPr lang="en-US" dirty="0"/>
                  <a:t>Lakewide Year Class Index (Age-1 Cisco per ha)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anskrit Text" panose="02020503050405020304" pitchFamily="18" charset="0"/>
                  <a:ea typeface="+mn-ea"/>
                  <a:cs typeface="Sanskrit Text" panose="020205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anskrit Text" panose="02020503050405020304" pitchFamily="18" charset="0"/>
                <a:ea typeface="+mn-ea"/>
                <a:cs typeface="Sanskrit Text" panose="02020503050405020304" pitchFamily="18" charset="0"/>
              </a:defRPr>
            </a:pPr>
            <a:endParaRPr lang="en-US"/>
          </a:p>
        </c:txPr>
        <c:crossAx val="261068456"/>
        <c:crosses val="autoZero"/>
        <c:crossBetween val="midCat"/>
      </c:valAx>
      <c:valAx>
        <c:axId val="261068456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anskrit Text" panose="02020503050405020304" pitchFamily="18" charset="0"/>
                    <a:ea typeface="+mn-ea"/>
                    <a:cs typeface="Sanskrit Text" panose="02020503050405020304" pitchFamily="18" charset="0"/>
                  </a:defRPr>
                </a:pPr>
                <a:r>
                  <a:rPr lang="en-US"/>
                  <a:t>~Years in the fishery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anskrit Text" panose="02020503050405020304" pitchFamily="18" charset="0"/>
                  <a:ea typeface="+mn-ea"/>
                  <a:cs typeface="Sanskrit Text" panose="020205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anskrit Text" panose="02020503050405020304" pitchFamily="18" charset="0"/>
                <a:ea typeface="+mn-ea"/>
                <a:cs typeface="Sanskrit Text" panose="02020503050405020304" pitchFamily="18" charset="0"/>
              </a:defRPr>
            </a:pPr>
            <a:endParaRPr lang="en-US"/>
          </a:p>
        </c:txPr>
        <c:crossAx val="261064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Sanskrit Text" panose="02020503050405020304" pitchFamily="18" charset="0"/>
          <a:cs typeface="Sanskrit Text" panose="020205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0592" cy="465138"/>
          </a:xfrm>
          <a:prstGeom prst="rect">
            <a:avLst/>
          </a:prstGeom>
        </p:spPr>
        <p:txBody>
          <a:bodyPr vert="horz" lIns="91830" tIns="45915" rIns="91830" bIns="459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4536" y="0"/>
            <a:ext cx="3040592" cy="465138"/>
          </a:xfrm>
          <a:prstGeom prst="rect">
            <a:avLst/>
          </a:prstGeom>
        </p:spPr>
        <p:txBody>
          <a:bodyPr vert="horz" lIns="91830" tIns="45915" rIns="91830" bIns="45915" rtlCol="0"/>
          <a:lstStyle>
            <a:lvl1pPr algn="r">
              <a:defRPr sz="1200"/>
            </a:lvl1pPr>
          </a:lstStyle>
          <a:p>
            <a:fld id="{18E1A555-B7BD-42F0-A729-A04D1C55DD42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203950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30" tIns="45915" rIns="91830" bIns="459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8806"/>
            <a:ext cx="5613400" cy="4186238"/>
          </a:xfrm>
          <a:prstGeom prst="rect">
            <a:avLst/>
          </a:prstGeom>
        </p:spPr>
        <p:txBody>
          <a:bodyPr vert="horz" lIns="91830" tIns="45915" rIns="91830" bIns="459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5998"/>
            <a:ext cx="3040592" cy="465138"/>
          </a:xfrm>
          <a:prstGeom prst="rect">
            <a:avLst/>
          </a:prstGeom>
        </p:spPr>
        <p:txBody>
          <a:bodyPr vert="horz" lIns="91830" tIns="45915" rIns="91830" bIns="459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4536" y="8835998"/>
            <a:ext cx="3040592" cy="465138"/>
          </a:xfrm>
          <a:prstGeom prst="rect">
            <a:avLst/>
          </a:prstGeom>
        </p:spPr>
        <p:txBody>
          <a:bodyPr vert="horz" lIns="91830" tIns="45915" rIns="91830" bIns="45915" rtlCol="0" anchor="b"/>
          <a:lstStyle>
            <a:lvl1pPr algn="r">
              <a:defRPr sz="1200"/>
            </a:lvl1pPr>
          </a:lstStyle>
          <a:p>
            <a:fld id="{D527F317-F580-48AF-84B9-C742A6763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6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7F317-F580-48AF-84B9-C742A67638F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2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7F317-F580-48AF-84B9-C742A67638F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0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7F317-F580-48AF-84B9-C742A67638F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7F317-F580-48AF-84B9-C742A67638F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51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7F317-F580-48AF-84B9-C742A67638F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1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7F317-F580-48AF-84B9-C742A67638F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8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7F317-F580-48AF-84B9-C742A67638F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5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DC2C9-E8D5-4F2D-BF07-0BCF7254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27914CD-929E-4148-85E7-B752E60C7191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61C5C-6566-4577-932B-EFE58DF5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AB3E7-A506-47C9-A697-C23869BE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5D9FC1-265F-4683-AC39-6FA80BB37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0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4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0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67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6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20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0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6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4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14CD-929E-4148-85E7-B752E60C7191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9FC1-265F-4683-AC39-6FA80BB37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3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02365A-55E3-4F73-8B9F-F2BB62BD58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9813" r="10984" b="104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8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141AA-95E5-453E-94C7-3E17062FF6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9813" r="10984" b="104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9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4437E5-EAD5-49F0-978B-4C59FFC62019}"/>
              </a:ext>
            </a:extLst>
          </p:cNvPr>
          <p:cNvSpPr txBox="1"/>
          <p:nvPr/>
        </p:nvSpPr>
        <p:spPr>
          <a:xfrm>
            <a:off x="33868" y="5855732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36699"/>
                </a:solidFill>
                <a:latin typeface="Sanskrit Text" panose="02020503050405020304" pitchFamily="18" charset="0"/>
                <a:cs typeface="Sanskrit Text" panose="02020503050405020304" pitchFamily="18" charset="0"/>
              </a:rPr>
              <a:t>U.S. Geological Survey Lake Superior Biological Station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Sanskrit Text" panose="02020503050405020304" pitchFamily="18" charset="0"/>
                <a:cs typeface="Sanskrit Text" panose="02020503050405020304" pitchFamily="18" charset="0"/>
              </a:rPr>
              <a:t> Ashland, Wisconsin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81ABC-5B84-4342-8DA6-13CF00C36DA7}"/>
              </a:ext>
            </a:extLst>
          </p:cNvPr>
          <p:cNvSpPr/>
          <p:nvPr/>
        </p:nvSpPr>
        <p:spPr>
          <a:xfrm>
            <a:off x="0" y="76200"/>
            <a:ext cx="12192000" cy="1200329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Questions for the Lake Superior </a:t>
            </a:r>
          </a:p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Annual Bottom Trawl Surveys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D7949-33D3-4BF6-BE82-AEED15197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3" y="1332090"/>
            <a:ext cx="11323315" cy="41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48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6839AB-5692-463E-A64D-18E99F2A6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F6D4F6-06C9-47D9-984E-A8EAA5CC8862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Lake Whitefish Annual Length Frequency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4629C-E2DC-4C58-BE47-DA571A72A91B}"/>
              </a:ext>
            </a:extLst>
          </p:cNvPr>
          <p:cNvSpPr/>
          <p:nvPr/>
        </p:nvSpPr>
        <p:spPr>
          <a:xfrm>
            <a:off x="1487277" y="5358023"/>
            <a:ext cx="3421657" cy="2794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A8C260-3F72-40C4-B87F-5770F3010944}"/>
              </a:ext>
            </a:extLst>
          </p:cNvPr>
          <p:cNvSpPr/>
          <p:nvPr/>
        </p:nvSpPr>
        <p:spPr>
          <a:xfrm>
            <a:off x="5257800" y="5358023"/>
            <a:ext cx="2209800" cy="2794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CDC5E2-D4F1-44DA-B730-EA24C1706FEC}"/>
              </a:ext>
            </a:extLst>
          </p:cNvPr>
          <p:cNvSpPr/>
          <p:nvPr/>
        </p:nvSpPr>
        <p:spPr>
          <a:xfrm>
            <a:off x="7816466" y="5358023"/>
            <a:ext cx="3403599" cy="2794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6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8F5E8-21EB-4EF4-B010-A7877E693634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Lean Lake Trout Prey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92344-E17D-4AEA-9D24-B2C01B930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4" y="844402"/>
            <a:ext cx="10338392" cy="51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5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8F5E8-21EB-4EF4-B010-A7877E693634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Lean Lake Trout Prey Fish Consumption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E3AFA-D5F5-42E0-BF21-66434362C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22531"/>
            <a:ext cx="9982200" cy="57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3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8F5E8-21EB-4EF4-B010-A7877E693634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Siscowet Lake Trout Prey Fish 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9575F-1668-4217-83F5-6BD90F1DD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0600"/>
            <a:ext cx="10591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111056-25CE-4A18-89DD-0C38C1E5C7A8}"/>
              </a:ext>
            </a:extLst>
          </p:cNvPr>
          <p:cNvSpPr/>
          <p:nvPr/>
        </p:nvSpPr>
        <p:spPr>
          <a:xfrm>
            <a:off x="0" y="76200"/>
            <a:ext cx="12191999" cy="1200329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How Many Age-1 Cisco Does It Take</a:t>
            </a:r>
          </a:p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To See A Return To The Fishery?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55F0D6-26F0-4F67-827C-282DBFD31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1" t="31675" r="10466" b="6074"/>
          <a:stretch/>
        </p:blipFill>
        <p:spPr>
          <a:xfrm>
            <a:off x="533400" y="1240734"/>
            <a:ext cx="5517677" cy="5257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D56E4F-F5EA-46D2-853F-4BF6A0A08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 r="7692"/>
          <a:stretch/>
        </p:blipFill>
        <p:spPr>
          <a:xfrm>
            <a:off x="7464482" y="1210930"/>
            <a:ext cx="4041718" cy="5257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348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111056-25CE-4A18-89DD-0C38C1E5C7A8}"/>
              </a:ext>
            </a:extLst>
          </p:cNvPr>
          <p:cNvSpPr/>
          <p:nvPr/>
        </p:nvSpPr>
        <p:spPr>
          <a:xfrm>
            <a:off x="0" y="76200"/>
            <a:ext cx="12191999" cy="5847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Step 1: Age Composition of the Fishery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F6A1C-D893-452A-86DF-DCE69B09BA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4831"/>
            <a:ext cx="9900956" cy="5417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1B027-8234-4A78-8D0E-537A06FE4E82}"/>
              </a:ext>
            </a:extLst>
          </p:cNvPr>
          <p:cNvSpPr txBox="1"/>
          <p:nvPr/>
        </p:nvSpPr>
        <p:spPr>
          <a:xfrm>
            <a:off x="9884656" y="101963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nskrit Text" panose="02020503050405020304" pitchFamily="18" charset="0"/>
                <a:cs typeface="Sanskrit Text" panose="02020503050405020304" pitchFamily="18" charset="0"/>
              </a:rPr>
              <a:t>2003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361A9-786F-42AA-8B14-EBBDBF288FA7}"/>
              </a:ext>
            </a:extLst>
          </p:cNvPr>
          <p:cNvSpPr txBox="1"/>
          <p:nvPr/>
        </p:nvSpPr>
        <p:spPr>
          <a:xfrm>
            <a:off x="9829800" y="198896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nskrit Text" panose="02020503050405020304" pitchFamily="18" charset="0"/>
                <a:cs typeface="Sanskrit Text" panose="02020503050405020304" pitchFamily="18" charset="0"/>
              </a:rPr>
              <a:t>2009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45980-BEAC-4A0F-BF73-04C0066052AF}"/>
              </a:ext>
            </a:extLst>
          </p:cNvPr>
          <p:cNvSpPr txBox="1"/>
          <p:nvPr/>
        </p:nvSpPr>
        <p:spPr>
          <a:xfrm>
            <a:off x="9469348" y="29197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nskrit Text" panose="02020503050405020304" pitchFamily="18" charset="0"/>
                <a:cs typeface="Sanskrit Text" panose="02020503050405020304" pitchFamily="18" charset="0"/>
              </a:rPr>
              <a:t>2014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DED19A-4505-4144-8710-DA40B58C4673}"/>
              </a:ext>
            </a:extLst>
          </p:cNvPr>
          <p:cNvSpPr txBox="1"/>
          <p:nvPr/>
        </p:nvSpPr>
        <p:spPr>
          <a:xfrm>
            <a:off x="9870897" y="51633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nskrit Text" panose="02020503050405020304" pitchFamily="18" charset="0"/>
                <a:cs typeface="Sanskrit Text" panose="02020503050405020304" pitchFamily="18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C3922-6634-4F4D-92CA-0BBA5FFC0ACA}"/>
              </a:ext>
            </a:extLst>
          </p:cNvPr>
          <p:cNvSpPr txBox="1"/>
          <p:nvPr/>
        </p:nvSpPr>
        <p:spPr>
          <a:xfrm>
            <a:off x="9903820" y="130890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anskrit Text" panose="02020503050405020304" pitchFamily="18" charset="0"/>
                <a:cs typeface="Sanskrit Text" panose="02020503050405020304" pitchFamily="18" charset="0"/>
              </a:rPr>
              <a:t>2008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73DE71-07CF-44B9-B341-B132AD8F40E4}"/>
              </a:ext>
            </a:extLst>
          </p:cNvPr>
          <p:cNvCxnSpPr>
            <a:cxnSpLocks/>
          </p:cNvCxnSpPr>
          <p:nvPr/>
        </p:nvCxnSpPr>
        <p:spPr>
          <a:xfrm>
            <a:off x="9584902" y="1493570"/>
            <a:ext cx="299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748B0B-80C8-4AB6-BEC4-D40167515B61}"/>
              </a:ext>
            </a:extLst>
          </p:cNvPr>
          <p:cNvCxnSpPr>
            <a:cxnSpLocks/>
          </p:cNvCxnSpPr>
          <p:nvPr/>
        </p:nvCxnSpPr>
        <p:spPr>
          <a:xfrm flipH="1">
            <a:off x="9568880" y="1225162"/>
            <a:ext cx="327182" cy="54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056104-2CD0-4D58-8095-8033D8326705}"/>
              </a:ext>
            </a:extLst>
          </p:cNvPr>
          <p:cNvCxnSpPr>
            <a:cxnSpLocks/>
          </p:cNvCxnSpPr>
          <p:nvPr/>
        </p:nvCxnSpPr>
        <p:spPr>
          <a:xfrm>
            <a:off x="9557474" y="2173633"/>
            <a:ext cx="299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16EC0B-7CD2-426D-8E0C-F9A67C30523F}"/>
              </a:ext>
            </a:extLst>
          </p:cNvPr>
          <p:cNvCxnSpPr>
            <a:cxnSpLocks/>
          </p:cNvCxnSpPr>
          <p:nvPr/>
        </p:nvCxnSpPr>
        <p:spPr>
          <a:xfrm>
            <a:off x="9616152" y="5330931"/>
            <a:ext cx="299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BD0E151-EAA5-47CF-96FD-70A2D7FBFA6E}"/>
              </a:ext>
            </a:extLst>
          </p:cNvPr>
          <p:cNvGrpSpPr/>
          <p:nvPr/>
        </p:nvGrpSpPr>
        <p:grpSpPr>
          <a:xfrm>
            <a:off x="2612906" y="773668"/>
            <a:ext cx="4973001" cy="5698833"/>
            <a:chOff x="2612906" y="773668"/>
            <a:chExt cx="4973001" cy="569883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F62F30-D1EA-4030-8698-546BC584D6A1}"/>
                </a:ext>
              </a:extLst>
            </p:cNvPr>
            <p:cNvCxnSpPr>
              <a:cxnSpLocks/>
            </p:cNvCxnSpPr>
            <p:nvPr/>
          </p:nvCxnSpPr>
          <p:spPr>
            <a:xfrm>
              <a:off x="2804104" y="5611498"/>
              <a:ext cx="472496" cy="561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1AB683-DCAA-468C-8C72-6A9A7EF01BA8}"/>
                </a:ext>
              </a:extLst>
            </p:cNvPr>
            <p:cNvSpPr txBox="1"/>
            <p:nvPr/>
          </p:nvSpPr>
          <p:spPr>
            <a:xfrm>
              <a:off x="3200400" y="6103169"/>
              <a:ext cx="1606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anskrit Text" panose="02020503050405020304" pitchFamily="18" charset="0"/>
                  <a:cs typeface="Sanskrit Text" panose="02020503050405020304" pitchFamily="18" charset="0"/>
                </a:rPr>
                <a:t>1989, 19 years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21EB9E-09BB-4D4E-85E5-5350843AD0EB}"/>
                </a:ext>
              </a:extLst>
            </p:cNvPr>
            <p:cNvSpPr txBox="1"/>
            <p:nvPr/>
          </p:nvSpPr>
          <p:spPr>
            <a:xfrm>
              <a:off x="2612906" y="522474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9C7A12-095F-4B9D-85F1-4D13211F0099}"/>
                </a:ext>
              </a:extLst>
            </p:cNvPr>
            <p:cNvSpPr txBox="1"/>
            <p:nvPr/>
          </p:nvSpPr>
          <p:spPr>
            <a:xfrm>
              <a:off x="2889509" y="494040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anskrit Text" panose="02020503050405020304" pitchFamily="18" charset="0"/>
                  <a:cs typeface="Sanskrit Text" panose="02020503050405020304" pitchFamily="18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052C0A-03B9-4EB5-99CD-F209EA3D07DC}"/>
                </a:ext>
              </a:extLst>
            </p:cNvPr>
            <p:cNvSpPr txBox="1"/>
            <p:nvPr/>
          </p:nvSpPr>
          <p:spPr>
            <a:xfrm>
              <a:off x="3125757" y="465606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CA74EA-6553-43A0-8270-10A2EFD6DE1E}"/>
                </a:ext>
              </a:extLst>
            </p:cNvPr>
            <p:cNvSpPr txBox="1"/>
            <p:nvPr/>
          </p:nvSpPr>
          <p:spPr>
            <a:xfrm>
              <a:off x="3366293" y="43717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2B2CBC-D0AD-487A-9E53-4A322BD14C02}"/>
                </a:ext>
              </a:extLst>
            </p:cNvPr>
            <p:cNvSpPr txBox="1"/>
            <p:nvPr/>
          </p:nvSpPr>
          <p:spPr>
            <a:xfrm>
              <a:off x="3638608" y="51462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B315F0-46D8-4616-BA53-E1EB2D7D742C}"/>
                </a:ext>
              </a:extLst>
            </p:cNvPr>
            <p:cNvSpPr txBox="1"/>
            <p:nvPr/>
          </p:nvSpPr>
          <p:spPr>
            <a:xfrm>
              <a:off x="3908515" y="40873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A94416D-B7AF-4904-A5E1-DE394FAF1A87}"/>
                </a:ext>
              </a:extLst>
            </p:cNvPr>
            <p:cNvSpPr txBox="1"/>
            <p:nvPr/>
          </p:nvSpPr>
          <p:spPr>
            <a:xfrm>
              <a:off x="4149051" y="38030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3D9EC7-1883-413B-8758-BB2D1C217997}"/>
                </a:ext>
              </a:extLst>
            </p:cNvPr>
            <p:cNvSpPr txBox="1"/>
            <p:nvPr/>
          </p:nvSpPr>
          <p:spPr>
            <a:xfrm>
              <a:off x="4411520" y="351870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C9C327-A5A0-4A17-8377-AB1BDA2A97C4}"/>
                </a:ext>
              </a:extLst>
            </p:cNvPr>
            <p:cNvSpPr txBox="1"/>
            <p:nvPr/>
          </p:nvSpPr>
          <p:spPr>
            <a:xfrm>
              <a:off x="4673989" y="323436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1FF930-7F90-4800-AC3C-2CFB5F7B8A1A}"/>
                </a:ext>
              </a:extLst>
            </p:cNvPr>
            <p:cNvSpPr txBox="1"/>
            <p:nvPr/>
          </p:nvSpPr>
          <p:spPr>
            <a:xfrm>
              <a:off x="4859402" y="29500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4BA43C-AE59-481D-995E-CF7E6F64A986}"/>
                </a:ext>
              </a:extLst>
            </p:cNvPr>
            <p:cNvSpPr txBox="1"/>
            <p:nvPr/>
          </p:nvSpPr>
          <p:spPr>
            <a:xfrm>
              <a:off x="5124817" y="266568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11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DD2BD8-32FE-4CCC-A0D0-F84C65C69CCC}"/>
                </a:ext>
              </a:extLst>
            </p:cNvPr>
            <p:cNvSpPr txBox="1"/>
            <p:nvPr/>
          </p:nvSpPr>
          <p:spPr>
            <a:xfrm>
              <a:off x="5369684" y="156463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064FFA0-D79C-4EDA-BD2F-7A23B644AFD2}"/>
                </a:ext>
              </a:extLst>
            </p:cNvPr>
            <p:cNvSpPr txBox="1"/>
            <p:nvPr/>
          </p:nvSpPr>
          <p:spPr>
            <a:xfrm>
              <a:off x="5639670" y="1153225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13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5C58C5-6093-40D9-956F-C2141617ECA6}"/>
                </a:ext>
              </a:extLst>
            </p:cNvPr>
            <p:cNvSpPr txBox="1"/>
            <p:nvPr/>
          </p:nvSpPr>
          <p:spPr>
            <a:xfrm>
              <a:off x="6133628" y="1195302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anskrit Text" panose="02020503050405020304" pitchFamily="18" charset="0"/>
                  <a:cs typeface="Sanskrit Text" panose="02020503050405020304" pitchFamily="18" charset="0"/>
                </a:rPr>
                <a:t>15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660D6F-A1AD-4381-9689-CE03DDEFF782}"/>
                </a:ext>
              </a:extLst>
            </p:cNvPr>
            <p:cNvSpPr txBox="1"/>
            <p:nvPr/>
          </p:nvSpPr>
          <p:spPr>
            <a:xfrm>
              <a:off x="6403614" y="118674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anskrit Text" panose="02020503050405020304" pitchFamily="18" charset="0"/>
                  <a:cs typeface="Sanskrit Text" panose="02020503050405020304" pitchFamily="18" charset="0"/>
                </a:rPr>
                <a:t>16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51ADB9-9244-4BCF-A441-BDDDDDA30314}"/>
                </a:ext>
              </a:extLst>
            </p:cNvPr>
            <p:cNvSpPr txBox="1"/>
            <p:nvPr/>
          </p:nvSpPr>
          <p:spPr>
            <a:xfrm>
              <a:off x="6612966" y="7781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anskrit Text" panose="02020503050405020304" pitchFamily="18" charset="0"/>
                  <a:cs typeface="Sanskrit Text" panose="02020503050405020304" pitchFamily="18" charset="0"/>
                </a:rPr>
                <a:t>17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0152DA-9082-4A53-B53C-BE909CB5A5F2}"/>
                </a:ext>
              </a:extLst>
            </p:cNvPr>
            <p:cNvSpPr txBox="1"/>
            <p:nvPr/>
          </p:nvSpPr>
          <p:spPr>
            <a:xfrm>
              <a:off x="6896496" y="773668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anskrit Text" panose="02020503050405020304" pitchFamily="18" charset="0"/>
                  <a:cs typeface="Sanskrit Text" panose="02020503050405020304" pitchFamily="18" charset="0"/>
                </a:rPr>
                <a:t>18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C9E2F6-8263-4BD5-905E-1EB95652E212}"/>
                </a:ext>
              </a:extLst>
            </p:cNvPr>
            <p:cNvSpPr txBox="1"/>
            <p:nvPr/>
          </p:nvSpPr>
          <p:spPr>
            <a:xfrm>
              <a:off x="7167203" y="7781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anskrit Text" panose="02020503050405020304" pitchFamily="18" charset="0"/>
                  <a:cs typeface="Sanskrit Text" panose="02020503050405020304" pitchFamily="18" charset="0"/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5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C5F5217-EE17-4B18-8818-398B0A973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842057"/>
              </p:ext>
            </p:extLst>
          </p:nvPr>
        </p:nvGraphicFramePr>
        <p:xfrm>
          <a:off x="867727" y="394335"/>
          <a:ext cx="10456545" cy="6069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4305EF1-A4FF-4E57-93F2-A00C22F62800}"/>
              </a:ext>
            </a:extLst>
          </p:cNvPr>
          <p:cNvSpPr/>
          <p:nvPr/>
        </p:nvSpPr>
        <p:spPr>
          <a:xfrm>
            <a:off x="0" y="76200"/>
            <a:ext cx="12191999" cy="5847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Step 2: Year Class Contribution To The Fishery</a:t>
            </a:r>
          </a:p>
        </p:txBody>
      </p:sp>
    </p:spTree>
    <p:extLst>
      <p:ext uri="{BB962C8B-B14F-4D97-AF65-F5344CB8AC3E}">
        <p14:creationId xmlns:p14="http://schemas.microsoft.com/office/powerpoint/2010/main" val="321483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922839-29C9-4CA0-81A3-B8AE1CFF4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22530"/>
            <a:ext cx="10287000" cy="5525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305EF1-A4FF-4E57-93F2-A00C22F62800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 2: Year Class Contribution To The Fishery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005F2-EA79-423A-945E-01789F15EBFD}"/>
              </a:ext>
            </a:extLst>
          </p:cNvPr>
          <p:cNvSpPr txBox="1"/>
          <p:nvPr/>
        </p:nvSpPr>
        <p:spPr>
          <a:xfrm>
            <a:off x="2971800" y="3733800"/>
            <a:ext cx="3457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anskrit Text" panose="02020503050405020304" pitchFamily="18" charset="0"/>
                <a:cs typeface="Sanskrit Text" panose="02020503050405020304" pitchFamily="18" charset="0"/>
              </a:rPr>
              <a:t>&lt;10 age-1 fish per 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4778-6D86-4D23-8080-2CB9F195A498}"/>
              </a:ext>
            </a:extLst>
          </p:cNvPr>
          <p:cNvSpPr txBox="1"/>
          <p:nvPr/>
        </p:nvSpPr>
        <p:spPr>
          <a:xfrm>
            <a:off x="7243070" y="2286000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anskrit Text" panose="02020503050405020304" pitchFamily="18" charset="0"/>
                <a:cs typeface="Sanskrit Text" panose="02020503050405020304" pitchFamily="18" charset="0"/>
              </a:rPr>
              <a:t>&gt;100 age-1 fish per 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B0406-1F4E-4E89-991D-603453864498}"/>
              </a:ext>
            </a:extLst>
          </p:cNvPr>
          <p:cNvSpPr txBox="1"/>
          <p:nvPr/>
        </p:nvSpPr>
        <p:spPr>
          <a:xfrm>
            <a:off x="1752600" y="6443246"/>
            <a:ext cx="609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anskrit Text" panose="02020503050405020304" pitchFamily="18" charset="0"/>
                <a:cs typeface="Sanskrit Text" panose="02020503050405020304" pitchFamily="18" charset="0"/>
              </a:rPr>
              <a:t>CPUE = Number of age 1-10 fish per 1200 feet of net per hour</a:t>
            </a:r>
          </a:p>
        </p:txBody>
      </p:sp>
    </p:spTree>
    <p:extLst>
      <p:ext uri="{BB962C8B-B14F-4D97-AF65-F5344CB8AC3E}">
        <p14:creationId xmlns:p14="http://schemas.microsoft.com/office/powerpoint/2010/main" val="5806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99DEE-F399-4DB8-9B22-765FF1C3FB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305EF1-A4FF-4E57-93F2-A00C22F62800}"/>
              </a:ext>
            </a:extLst>
          </p:cNvPr>
          <p:cNvSpPr/>
          <p:nvPr/>
        </p:nvSpPr>
        <p:spPr>
          <a:xfrm>
            <a:off x="0" y="76200"/>
            <a:ext cx="12191999" cy="5847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Cisco Year Class Strength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55D29-1373-4EB2-85AF-791006FB2782}"/>
              </a:ext>
            </a:extLst>
          </p:cNvPr>
          <p:cNvCxnSpPr/>
          <p:nvPr/>
        </p:nvCxnSpPr>
        <p:spPr>
          <a:xfrm>
            <a:off x="1483112" y="4800600"/>
            <a:ext cx="9829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AF238-43E8-4A78-91CC-AFF4DC04C7E3}"/>
              </a:ext>
            </a:extLst>
          </p:cNvPr>
          <p:cNvSpPr txBox="1"/>
          <p:nvPr/>
        </p:nvSpPr>
        <p:spPr>
          <a:xfrm>
            <a:off x="9103112" y="438354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anskrit Text" panose="02020503050405020304" pitchFamily="18" charset="0"/>
                <a:cs typeface="Sanskrit Text" panose="02020503050405020304" pitchFamily="18" charset="0"/>
              </a:rPr>
              <a:t>100 fish per 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C730E-F83B-433C-8C67-53C067317A4F}"/>
              </a:ext>
            </a:extLst>
          </p:cNvPr>
          <p:cNvSpPr txBox="1"/>
          <p:nvPr/>
        </p:nvSpPr>
        <p:spPr>
          <a:xfrm>
            <a:off x="6705600" y="387727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anskrit Text" panose="02020503050405020304" pitchFamily="18" charset="0"/>
                <a:cs typeface="Sanskrit Text" panose="02020503050405020304" pitchFamily="18" charset="0"/>
              </a:rPr>
              <a:t>16 years ago</a:t>
            </a:r>
          </a:p>
        </p:txBody>
      </p:sp>
    </p:spTree>
    <p:extLst>
      <p:ext uri="{BB962C8B-B14F-4D97-AF65-F5344CB8AC3E}">
        <p14:creationId xmlns:p14="http://schemas.microsoft.com/office/powerpoint/2010/main" val="21584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981ABC-5B84-4342-8DA6-13CF00C36DA7}"/>
              </a:ext>
            </a:extLst>
          </p:cNvPr>
          <p:cNvSpPr/>
          <p:nvPr/>
        </p:nvSpPr>
        <p:spPr>
          <a:xfrm>
            <a:off x="21265" y="762000"/>
            <a:ext cx="12192000" cy="3416320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Lake Superior Prey Fish Community Objective</a:t>
            </a:r>
          </a:p>
          <a:p>
            <a:pPr algn="ctr"/>
            <a:endParaRPr lang="en-US" sz="3600" b="1" dirty="0">
              <a:ln w="0"/>
              <a:solidFill>
                <a:srgbClr val="3366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nskrit Text" panose="02020503050405020304" pitchFamily="18" charset="0"/>
              <a:cs typeface="Sanskrit Text" panose="02020503050405020304" pitchFamily="18" charset="0"/>
            </a:endParaRPr>
          </a:p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A self-sustaining assemblage of prey dominated by indigenous species at populations capable of supporting desired populations of predators and a managed commercial fishery</a:t>
            </a:r>
          </a:p>
        </p:txBody>
      </p:sp>
    </p:spTree>
    <p:extLst>
      <p:ext uri="{BB962C8B-B14F-4D97-AF65-F5344CB8AC3E}">
        <p14:creationId xmlns:p14="http://schemas.microsoft.com/office/powerpoint/2010/main" val="208980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FF31A48-72EF-4BFF-9BD4-5D1C3F223F1E}"/>
              </a:ext>
            </a:extLst>
          </p:cNvPr>
          <p:cNvSpPr/>
          <p:nvPr/>
        </p:nvSpPr>
        <p:spPr>
          <a:xfrm>
            <a:off x="838201" y="685800"/>
            <a:ext cx="43434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Sanskrit Text" panose="02020503050405020304" pitchFamily="18" charset="0"/>
                <a:cs typeface="Sanskrit Text" panose="02020503050405020304" pitchFamily="18" charset="0"/>
              </a:rPr>
              <a:t>Status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70757A"/>
                </a:solidFill>
                <a:latin typeface="Sanskrit Text" panose="02020503050405020304" pitchFamily="18" charset="0"/>
                <a:cs typeface="Sanskrit Text" panose="02020503050405020304" pitchFamily="18" charset="0"/>
              </a:rPr>
              <a:t>/ </a:t>
            </a:r>
            <a:r>
              <a:rPr lang="en-US" altLang="en-US" sz="2800" dirty="0" err="1">
                <a:solidFill>
                  <a:srgbClr val="70757A"/>
                </a:solidFill>
                <a:latin typeface="Sanskrit Text" panose="02020503050405020304" pitchFamily="18" charset="0"/>
                <a:cs typeface="Sanskrit Text" panose="02020503050405020304" pitchFamily="18" charset="0"/>
              </a:rPr>
              <a:t>stādəs</a:t>
            </a:r>
            <a:r>
              <a:rPr lang="en-US" altLang="en-US" sz="2800" dirty="0">
                <a:solidFill>
                  <a:srgbClr val="70757A"/>
                </a:solidFill>
                <a:latin typeface="Sanskrit Text" panose="02020503050405020304" pitchFamily="18" charset="0"/>
                <a:cs typeface="Sanskrit Text" panose="02020503050405020304" pitchFamily="18" charset="0"/>
              </a:rPr>
              <a:t> / </a:t>
            </a:r>
            <a:r>
              <a:rPr lang="en-US" altLang="en-US" sz="2800" i="1" dirty="0">
                <a:solidFill>
                  <a:srgbClr val="222222"/>
                </a:solidFill>
                <a:latin typeface="Sanskrit Text" panose="02020503050405020304" pitchFamily="18" charset="0"/>
                <a:cs typeface="Sanskrit Text" panose="02020503050405020304" pitchFamily="18" charset="0"/>
              </a:rPr>
              <a:t>noun</a:t>
            </a:r>
            <a:endParaRPr lang="en-US" sz="2800" dirty="0">
              <a:latin typeface="Sanskrit Text" panose="02020503050405020304" pitchFamily="18" charset="0"/>
              <a:cs typeface="Sanskrit Text" panose="02020503050405020304" pitchFamily="18" charset="0"/>
            </a:endParaRPr>
          </a:p>
          <a:p>
            <a:endParaRPr lang="en-US" sz="2000" dirty="0">
              <a:latin typeface="Sanskrit Text" panose="02020503050405020304" pitchFamily="18" charset="0"/>
              <a:cs typeface="Sanskrit Text" panose="02020503050405020304" pitchFamily="18" charset="0"/>
            </a:endParaRPr>
          </a:p>
          <a:p>
            <a:r>
              <a:rPr lang="en-US" sz="2800" dirty="0">
                <a:latin typeface="Sanskrit Text" panose="02020503050405020304" pitchFamily="18" charset="0"/>
                <a:cs typeface="Sanskrit Text" panose="02020503050405020304" pitchFamily="18" charset="0"/>
              </a:rPr>
              <a:t>Relative standing at a particular time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F1CAA1-18CD-43AD-80A2-D537893309C9}"/>
              </a:ext>
            </a:extLst>
          </p:cNvPr>
          <p:cNvSpPr/>
          <p:nvPr/>
        </p:nvSpPr>
        <p:spPr>
          <a:xfrm>
            <a:off x="7010400" y="685800"/>
            <a:ext cx="46482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Sanskrit Text" panose="02020503050405020304" pitchFamily="18" charset="0"/>
                <a:cs typeface="Sanskrit Text" panose="02020503050405020304" pitchFamily="18" charset="0"/>
              </a:rPr>
              <a:t>Trend</a:t>
            </a:r>
          </a:p>
          <a:p>
            <a:r>
              <a:rPr lang="en-US" altLang="en-US" sz="2800" dirty="0">
                <a:solidFill>
                  <a:srgbClr val="70757A"/>
                </a:solidFill>
                <a:latin typeface="Sanskrit Text" panose="02020503050405020304" pitchFamily="18" charset="0"/>
                <a:cs typeface="Sanskrit Text" panose="02020503050405020304" pitchFamily="18" charset="0"/>
              </a:rPr>
              <a:t>/ trend / </a:t>
            </a:r>
            <a:r>
              <a:rPr lang="en-US" altLang="en-US" sz="2800" i="1" dirty="0">
                <a:solidFill>
                  <a:srgbClr val="222222"/>
                </a:solidFill>
                <a:latin typeface="Sanskrit Text" panose="02020503050405020304" pitchFamily="18" charset="0"/>
                <a:cs typeface="Sanskrit Text" panose="02020503050405020304" pitchFamily="18" charset="0"/>
              </a:rPr>
              <a:t>noun</a:t>
            </a:r>
            <a:endParaRPr lang="en-US" sz="2800" dirty="0">
              <a:latin typeface="Sanskrit Text" panose="02020503050405020304" pitchFamily="18" charset="0"/>
              <a:cs typeface="Sanskrit Text" panose="02020503050405020304" pitchFamily="18" charset="0"/>
            </a:endParaRPr>
          </a:p>
          <a:p>
            <a:endParaRPr lang="en-US" sz="2000" dirty="0">
              <a:latin typeface="Sanskrit Text" panose="02020503050405020304" pitchFamily="18" charset="0"/>
              <a:cs typeface="Sanskrit Text" panose="02020503050405020304" pitchFamily="18" charset="0"/>
            </a:endParaRPr>
          </a:p>
          <a:p>
            <a:r>
              <a:rPr lang="en-US" sz="2800" dirty="0">
                <a:latin typeface="Sanskrit Text" panose="02020503050405020304" pitchFamily="18" charset="0"/>
                <a:cs typeface="Sanskrit Text" panose="02020503050405020304" pitchFamily="18" charset="0"/>
              </a:rPr>
              <a:t>General direction in which something is changing</a:t>
            </a:r>
            <a:endParaRPr lang="en-US" sz="2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969FC7-C054-462D-BC14-657546DD1F73}"/>
              </a:ext>
            </a:extLst>
          </p:cNvPr>
          <p:cNvCxnSpPr>
            <a:cxnSpLocks/>
          </p:cNvCxnSpPr>
          <p:nvPr/>
        </p:nvCxnSpPr>
        <p:spPr>
          <a:xfrm>
            <a:off x="6096000" y="690253"/>
            <a:ext cx="0" cy="5477494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2FD5B18-92AC-414E-AA56-A13971F5C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14724"/>
              </p:ext>
            </p:extLst>
          </p:nvPr>
        </p:nvGraphicFramePr>
        <p:xfrm>
          <a:off x="7010400" y="3413006"/>
          <a:ext cx="43434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32896132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200756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Sanskrit Text" panose="02020503050405020304" pitchFamily="18" charset="0"/>
                          <a:cs typeface="Sanskrit Text" panose="02020503050405020304" pitchFamily="18" charset="0"/>
                        </a:rPr>
                        <a:t>Prey Fish Trend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tx1"/>
                        </a:solidFill>
                        <a:latin typeface="Sanskrit Text" panose="02020503050405020304" pitchFamily="18" charset="0"/>
                        <a:cs typeface="Sanskrit Text" panose="020205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0876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Sanskrit Text" panose="02020503050405020304" pitchFamily="18" charset="0"/>
                          <a:ea typeface="Tahoma" panose="020B0604030504040204" pitchFamily="34" charset="0"/>
                          <a:cs typeface="Sanskrit Text" panose="02020503050405020304" pitchFamily="18" charset="0"/>
                        </a:rPr>
                        <a:t>Up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20937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latin typeface="Sanskrit Text" panose="02020503050405020304" pitchFamily="18" charset="0"/>
                          <a:ea typeface="Tahoma" panose="020B0604030504040204" pitchFamily="34" charset="0"/>
                          <a:cs typeface="Sanskrit Text" panose="02020503050405020304" pitchFamily="18" charset="0"/>
                        </a:rPr>
                        <a:t>Down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253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Sanskrit Text" panose="02020503050405020304" pitchFamily="18" charset="0"/>
                          <a:ea typeface="Tahoma" panose="020B0604030504040204" pitchFamily="34" charset="0"/>
                          <a:cs typeface="Sanskrit Text" panose="02020503050405020304" pitchFamily="18" charset="0"/>
                        </a:rPr>
                        <a:t>Stable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4311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Sanskrit Text" panose="02020503050405020304" pitchFamily="18" charset="0"/>
                          <a:ea typeface="Tahoma" panose="020B0604030504040204" pitchFamily="34" charset="0"/>
                          <a:cs typeface="Sanskrit Text" panose="02020503050405020304" pitchFamily="18" charset="0"/>
                        </a:rPr>
                        <a:t>It depends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654737"/>
                  </a:ext>
                </a:extLst>
              </a:tr>
            </a:tbl>
          </a:graphicData>
        </a:graphic>
      </p:graphicFrame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6A2B2D2-EAB5-4DE6-AB14-87D7976D7391}"/>
              </a:ext>
            </a:extLst>
          </p:cNvPr>
          <p:cNvSpPr/>
          <p:nvPr/>
        </p:nvSpPr>
        <p:spPr>
          <a:xfrm rot="10800000">
            <a:off x="10972800" y="3532631"/>
            <a:ext cx="252919" cy="27723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065AFD7-AC4A-42B2-9B50-97CC53B72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806077"/>
              </p:ext>
            </p:extLst>
          </p:nvPr>
        </p:nvGraphicFramePr>
        <p:xfrm>
          <a:off x="838201" y="3429000"/>
          <a:ext cx="43434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328961320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200756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Sanskrit Text" panose="02020503050405020304" pitchFamily="18" charset="0"/>
                          <a:cs typeface="Sanskrit Text" panose="02020503050405020304" pitchFamily="18" charset="0"/>
                        </a:rPr>
                        <a:t>Prey Fish Status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tx1"/>
                        </a:solidFill>
                        <a:latin typeface="Sanskrit Text" panose="02020503050405020304" pitchFamily="18" charset="0"/>
                        <a:cs typeface="Sanskrit Text" panose="020205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0876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Sanskrit Text" panose="02020503050405020304" pitchFamily="18" charset="0"/>
                          <a:ea typeface="Tahoma" panose="020B0604030504040204" pitchFamily="34" charset="0"/>
                          <a:cs typeface="Sanskrit Text" panose="02020503050405020304" pitchFamily="18" charset="0"/>
                        </a:rPr>
                        <a:t>Sustainable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20937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latin typeface="Sanskrit Text" panose="02020503050405020304" pitchFamily="18" charset="0"/>
                          <a:ea typeface="Tahoma" panose="020B0604030504040204" pitchFamily="34" charset="0"/>
                          <a:cs typeface="Sanskrit Text" panose="02020503050405020304" pitchFamily="18" charset="0"/>
                        </a:rPr>
                        <a:t>Untenable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253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Sanskrit Text" panose="02020503050405020304" pitchFamily="18" charset="0"/>
                          <a:ea typeface="Tahoma" panose="020B0604030504040204" pitchFamily="34" charset="0"/>
                          <a:cs typeface="Sanskrit Text" panose="02020503050405020304" pitchFamily="18" charset="0"/>
                        </a:rPr>
                        <a:t>Unsure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4311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tx1"/>
                        </a:solidFill>
                        <a:latin typeface="Sanskrit Text" panose="02020503050405020304" pitchFamily="18" charset="0"/>
                        <a:ea typeface="Tahoma" panose="020B0604030504040204" pitchFamily="34" charset="0"/>
                        <a:cs typeface="Sanskrit Text" panose="020205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654737"/>
                  </a:ext>
                </a:extLst>
              </a:tr>
            </a:tbl>
          </a:graphicData>
        </a:graphic>
      </p:graphicFrame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D78552E-F6D1-4FF6-8677-723D10A96F70}"/>
              </a:ext>
            </a:extLst>
          </p:cNvPr>
          <p:cNvSpPr/>
          <p:nvPr/>
        </p:nvSpPr>
        <p:spPr>
          <a:xfrm rot="10800000">
            <a:off x="4800601" y="3548625"/>
            <a:ext cx="252919" cy="27723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0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20353-8909-455D-938C-699332F28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F43403-CB7D-487D-8B18-054AE981CFE9}"/>
              </a:ext>
            </a:extLst>
          </p:cNvPr>
          <p:cNvCxnSpPr>
            <a:cxnSpLocks/>
          </p:cNvCxnSpPr>
          <p:nvPr/>
        </p:nvCxnSpPr>
        <p:spPr>
          <a:xfrm>
            <a:off x="9372600" y="3276600"/>
            <a:ext cx="0" cy="64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350D35-B317-4E91-B3B0-E32EB1B8B287}"/>
              </a:ext>
            </a:extLst>
          </p:cNvPr>
          <p:cNvSpPr txBox="1"/>
          <p:nvPr/>
        </p:nvSpPr>
        <p:spPr>
          <a:xfrm>
            <a:off x="8255146" y="2631388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anskrit Text" panose="02020503050405020304" pitchFamily="18" charset="0"/>
                <a:cs typeface="Sanskrit Text" panose="02020503050405020304" pitchFamily="18" charset="0"/>
              </a:rPr>
              <a:t>5, 10, 20, 30, and 40  </a:t>
            </a:r>
          </a:p>
          <a:p>
            <a:pPr algn="ctr"/>
            <a:r>
              <a:rPr lang="en-US" sz="1600" dirty="0">
                <a:latin typeface="Sanskrit Text" panose="02020503050405020304" pitchFamily="18" charset="0"/>
                <a:cs typeface="Sanskrit Text" panose="02020503050405020304" pitchFamily="18" charset="0"/>
              </a:rPr>
              <a:t>year averages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31A48-72EF-4BFF-9BD4-5D1C3F223F1E}"/>
              </a:ext>
            </a:extLst>
          </p:cNvPr>
          <p:cNvSpPr/>
          <p:nvPr/>
        </p:nvSpPr>
        <p:spPr>
          <a:xfrm>
            <a:off x="1524003" y="6105932"/>
            <a:ext cx="9811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anskrit Text" panose="02020503050405020304" pitchFamily="18" charset="0"/>
                <a:cs typeface="Sanskrit Text" panose="02020503050405020304" pitchFamily="18" charset="0"/>
              </a:rPr>
              <a:t>Status: </a:t>
            </a:r>
          </a:p>
          <a:p>
            <a:r>
              <a:rPr lang="en-US" dirty="0">
                <a:latin typeface="Sanskrit Text" panose="02020503050405020304" pitchFamily="18" charset="0"/>
                <a:cs typeface="Sanskrit Text" panose="02020503050405020304" pitchFamily="18" charset="0"/>
              </a:rPr>
              <a:t>Trend: The general direction in which something is changing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4A3BC-B610-4E55-9B4C-DEE038661B76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Nearshore Prey Fish Biomass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BBA421-1909-4154-9438-28F1B4865CEC}"/>
              </a:ext>
            </a:extLst>
          </p:cNvPr>
          <p:cNvSpPr/>
          <p:nvPr/>
        </p:nvSpPr>
        <p:spPr>
          <a:xfrm>
            <a:off x="3016964" y="1590675"/>
            <a:ext cx="2603158" cy="3780396"/>
          </a:xfrm>
          <a:prstGeom prst="rect">
            <a:avLst/>
          </a:prstGeom>
          <a:noFill/>
          <a:ln w="28575">
            <a:solidFill>
              <a:srgbClr val="33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0A0DDCA5-ECB5-48AD-A6D7-3BC2B886A360}"/>
              </a:ext>
            </a:extLst>
          </p:cNvPr>
          <p:cNvSpPr/>
          <p:nvPr/>
        </p:nvSpPr>
        <p:spPr>
          <a:xfrm>
            <a:off x="6019800" y="914400"/>
            <a:ext cx="5334000" cy="990600"/>
          </a:xfrm>
          <a:prstGeom prst="flowChartTerminator">
            <a:avLst/>
          </a:prstGeom>
          <a:solidFill>
            <a:srgbClr val="336699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421195-0886-455D-88F5-D60A6D9B1D8F}"/>
              </a:ext>
            </a:extLst>
          </p:cNvPr>
          <p:cNvSpPr/>
          <p:nvPr/>
        </p:nvSpPr>
        <p:spPr>
          <a:xfrm>
            <a:off x="6326981" y="962432"/>
            <a:ext cx="50268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anskrit Text" panose="02020503050405020304" pitchFamily="18" charset="0"/>
                <a:cs typeface="Sanskrit Text" panose="02020503050405020304" pitchFamily="18" charset="0"/>
              </a:rPr>
              <a:t>High biomass due to large Cisco year classes. As these fish aged and recruitment waned, biomass decreased.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2A7873-BACD-40C3-9D45-9F411E9EEF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620122" y="1409700"/>
            <a:ext cx="399678" cy="180975"/>
          </a:xfrm>
          <a:prstGeom prst="line">
            <a:avLst/>
          </a:prstGeom>
          <a:ln w="28575">
            <a:solidFill>
              <a:srgbClr val="3366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57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C46F6-7F81-4AFD-B7B4-D8B06ED1E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CFDAAB-6BD4-46EC-A1DA-C184B82F5E92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Nearshore Prey Fish Biomass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2325F9-62FB-4A9E-BBD8-712FAD9D579F}"/>
              </a:ext>
            </a:extLst>
          </p:cNvPr>
          <p:cNvSpPr/>
          <p:nvPr/>
        </p:nvSpPr>
        <p:spPr>
          <a:xfrm>
            <a:off x="3016964" y="1590675"/>
            <a:ext cx="2603158" cy="3780396"/>
          </a:xfrm>
          <a:prstGeom prst="rect">
            <a:avLst/>
          </a:prstGeom>
          <a:noFill/>
          <a:ln w="28575">
            <a:solidFill>
              <a:srgbClr val="33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4181841F-61D8-448F-A084-2C9B9CEF1FAA}"/>
              </a:ext>
            </a:extLst>
          </p:cNvPr>
          <p:cNvSpPr/>
          <p:nvPr/>
        </p:nvSpPr>
        <p:spPr>
          <a:xfrm>
            <a:off x="6019800" y="914400"/>
            <a:ext cx="5334000" cy="990600"/>
          </a:xfrm>
          <a:prstGeom prst="flowChartTerminator">
            <a:avLst/>
          </a:prstGeom>
          <a:solidFill>
            <a:srgbClr val="336699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4BDA5-821D-433F-93A7-4F4E0D4B721A}"/>
              </a:ext>
            </a:extLst>
          </p:cNvPr>
          <p:cNvSpPr/>
          <p:nvPr/>
        </p:nvSpPr>
        <p:spPr>
          <a:xfrm>
            <a:off x="6326981" y="962432"/>
            <a:ext cx="50268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anskrit Text" panose="02020503050405020304" pitchFamily="18" charset="0"/>
                <a:cs typeface="Sanskrit Text" panose="02020503050405020304" pitchFamily="18" charset="0"/>
              </a:rPr>
              <a:t>High biomass due to large Cisco year classes. As these fish aged and recruitment waned, biomass decreased.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5ED3CB-98BE-4A4A-9823-0225E2C04F1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620122" y="1409700"/>
            <a:ext cx="399678" cy="180975"/>
          </a:xfrm>
          <a:prstGeom prst="line">
            <a:avLst/>
          </a:prstGeom>
          <a:ln w="28575">
            <a:solidFill>
              <a:srgbClr val="33669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42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8F5E8-21EB-4EF4-B010-A7877E693634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Offshore Fish Biomass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44A1E-21EB-4E8A-916A-CD483193F6CA}"/>
              </a:ext>
            </a:extLst>
          </p:cNvPr>
          <p:cNvGrpSpPr/>
          <p:nvPr/>
        </p:nvGrpSpPr>
        <p:grpSpPr>
          <a:xfrm>
            <a:off x="838200" y="800100"/>
            <a:ext cx="10515600" cy="5257800"/>
            <a:chOff x="2514600" y="1638300"/>
            <a:chExt cx="7162800" cy="3581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7569EC-4272-4DB8-A36A-38694E1CA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1638300"/>
              <a:ext cx="7162800" cy="3581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A646BD-0294-4B97-A45E-AC0E06EA5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1" y="2209800"/>
              <a:ext cx="1816099" cy="7809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5A876A-53CA-4212-A5D2-4AA9C54B3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666"/>
            <a:stretch/>
          </p:blipFill>
          <p:spPr>
            <a:xfrm>
              <a:off x="5146991" y="2209800"/>
              <a:ext cx="2104712" cy="838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7FCA4F-9FFE-4ADD-BD7F-6010092D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5037" y="3810000"/>
              <a:ext cx="1923856" cy="778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3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B69348-C888-43BF-AC88-B95676048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3231">
            <a:off x="7523811" y="267412"/>
            <a:ext cx="2761051" cy="19530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6F6D93-121B-4F51-9D81-A45259B5185C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Age-1 Ciscoe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9D198-642F-4C48-9FA3-DC8EF14496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6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6F6D93-121B-4F51-9D81-A45259B5185C}"/>
              </a:ext>
            </a:extLst>
          </p:cNvPr>
          <p:cNvSpPr/>
          <p:nvPr/>
        </p:nvSpPr>
        <p:spPr>
          <a:xfrm>
            <a:off x="0" y="76200"/>
            <a:ext cx="12191999" cy="6463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2019 Ciscoe Age-1 Collections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6ECED-C925-454F-9A7A-614A7BD2CA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1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FD994-1AE0-45C5-AE1C-BCD9A6EAE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5AC4642-59B8-48E2-BC5F-0990A72CE23D}"/>
              </a:ext>
            </a:extLst>
          </p:cNvPr>
          <p:cNvSpPr/>
          <p:nvPr/>
        </p:nvSpPr>
        <p:spPr>
          <a:xfrm>
            <a:off x="1474839" y="5327766"/>
            <a:ext cx="304800" cy="304800"/>
          </a:xfrm>
          <a:prstGeom prst="ellipse">
            <a:avLst/>
          </a:prstGeom>
          <a:solidFill>
            <a:srgbClr val="FFFF00">
              <a:alpha val="4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F458E9-B765-4473-92DA-25A9CDE4BCC5}"/>
              </a:ext>
            </a:extLst>
          </p:cNvPr>
          <p:cNvSpPr/>
          <p:nvPr/>
        </p:nvSpPr>
        <p:spPr>
          <a:xfrm>
            <a:off x="5885046" y="5327766"/>
            <a:ext cx="304800" cy="304800"/>
          </a:xfrm>
          <a:prstGeom prst="ellipse">
            <a:avLst/>
          </a:prstGeom>
          <a:solidFill>
            <a:srgbClr val="FFFF00">
              <a:alpha val="4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450648-2091-470F-8222-737099568069}"/>
              </a:ext>
            </a:extLst>
          </p:cNvPr>
          <p:cNvSpPr/>
          <p:nvPr/>
        </p:nvSpPr>
        <p:spPr>
          <a:xfrm>
            <a:off x="9365152" y="5327766"/>
            <a:ext cx="304800" cy="304800"/>
          </a:xfrm>
          <a:prstGeom prst="ellipse">
            <a:avLst/>
          </a:prstGeom>
          <a:solidFill>
            <a:srgbClr val="FFFF00">
              <a:alpha val="4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BCFD5-5536-4E30-A6EA-E7399AA0DCA6}"/>
              </a:ext>
            </a:extLst>
          </p:cNvPr>
          <p:cNvSpPr/>
          <p:nvPr/>
        </p:nvSpPr>
        <p:spPr>
          <a:xfrm>
            <a:off x="0" y="76200"/>
            <a:ext cx="12191999" cy="5847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rgbClr val="3366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nskrit Text" panose="02020503050405020304" pitchFamily="18" charset="0"/>
                <a:cs typeface="Sanskrit Text" panose="02020503050405020304" pitchFamily="18" charset="0"/>
              </a:rPr>
              <a:t>Bloater Annual Length Frequency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09ABA1-D284-4B74-9158-2E6E3AE8FA9E}"/>
              </a:ext>
            </a:extLst>
          </p:cNvPr>
          <p:cNvSpPr/>
          <p:nvPr/>
        </p:nvSpPr>
        <p:spPr>
          <a:xfrm>
            <a:off x="4308827" y="5327766"/>
            <a:ext cx="304800" cy="304800"/>
          </a:xfrm>
          <a:prstGeom prst="ellipse">
            <a:avLst/>
          </a:prstGeom>
          <a:solidFill>
            <a:srgbClr val="FFFF00">
              <a:alpha val="4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44E68F-6942-4285-B784-6F9EE8945628}"/>
              </a:ext>
            </a:extLst>
          </p:cNvPr>
          <p:cNvSpPr/>
          <p:nvPr/>
        </p:nvSpPr>
        <p:spPr>
          <a:xfrm>
            <a:off x="7788933" y="5327766"/>
            <a:ext cx="304800" cy="304800"/>
          </a:xfrm>
          <a:prstGeom prst="ellipse">
            <a:avLst/>
          </a:prstGeom>
          <a:solidFill>
            <a:srgbClr val="FFFF00">
              <a:alpha val="4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7616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71025</TotalTime>
  <Words>323</Words>
  <Application>Microsoft Office PowerPoint</Application>
  <PresentationFormat>Widescreen</PresentationFormat>
  <Paragraphs>84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Sanskrit Text</vt:lpstr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Vinson</dc:creator>
  <cp:lastModifiedBy>Mark Vinson</cp:lastModifiedBy>
  <cp:revision>416</cp:revision>
  <cp:lastPrinted>2020-01-22T20:26:16Z</cp:lastPrinted>
  <dcterms:created xsi:type="dcterms:W3CDTF">2019-09-19T19:39:55Z</dcterms:created>
  <dcterms:modified xsi:type="dcterms:W3CDTF">2020-02-24T19:54:25Z</dcterms:modified>
</cp:coreProperties>
</file>